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3" name="مستطيل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مستطيل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مستطيل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مستطيل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مستطيل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مستطيل مستدير الزوايا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مستطيل مستدير الزوايا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مستطيل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6705600" y="4206240"/>
            <a:ext cx="960120" cy="457200"/>
          </a:xfrm>
        </p:spPr>
        <p:txBody>
          <a:bodyPr/>
          <a:lstStyle/>
          <a:p>
            <a:fld id="{1B8ABB09-4A1D-463E-8065-109CC2B7EFAA}" type="datetimeFigureOut">
              <a:rPr lang="ar-SA" smtClean="0"/>
              <a:t>27/01/1441</a:t>
            </a:fld>
            <a:endParaRPr lang="ar-SA"/>
          </a:p>
        </p:txBody>
      </p:sp>
      <p:sp>
        <p:nvSpPr>
          <p:cNvPr id="17" name="عنصر نائب للتذييل 16"/>
          <p:cNvSpPr>
            <a:spLocks noGrp="1"/>
          </p:cNvSpPr>
          <p:nvPr>
            <p:ph type="ftr" sz="quarter" idx="11"/>
          </p:nvPr>
        </p:nvSpPr>
        <p:spPr>
          <a:xfrm>
            <a:off x="5410200" y="4205288"/>
            <a:ext cx="1295400" cy="457200"/>
          </a:xfrm>
        </p:spPr>
        <p:txBody>
          <a:bodyPr/>
          <a:lstStyle/>
          <a:p>
            <a:endParaRPr lang="ar-SA"/>
          </a:p>
        </p:txBody>
      </p:sp>
      <p:sp>
        <p:nvSpPr>
          <p:cNvPr id="29" name="عنصر نائب لرقم الشريحة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27/01/1441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1143000"/>
            <a:ext cx="1905000" cy="54864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143000"/>
            <a:ext cx="6248400" cy="54864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27/01/1441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27/01/1441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27/01/1441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27/01/1441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381000" y="1143000"/>
            <a:ext cx="8382000" cy="1069848"/>
          </a:xfrm>
        </p:spPr>
        <p:txBody>
          <a:bodyPr anchor="ctr"/>
          <a:lstStyle>
            <a:lvl1pPr>
              <a:defRPr sz="4000" b="0" i="0"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6" name="عنصر نائب للتاريخ 25"/>
          <p:cNvSpPr>
            <a:spLocks noGrp="1"/>
          </p:cNvSpPr>
          <p:nvPr>
            <p:ph type="dt" sz="half" idx="10"/>
          </p:nvPr>
        </p:nvSpPr>
        <p:spPr/>
        <p:txBody>
          <a:bodyPr rtlCol="0"/>
          <a:lstStyle/>
          <a:p>
            <a:fld id="{1B8ABB09-4A1D-463E-8065-109CC2B7EFAA}" type="datetimeFigureOut">
              <a:rPr lang="ar-SA" smtClean="0"/>
              <a:t>27/01/1441</a:t>
            </a:fld>
            <a:endParaRPr lang="ar-SA"/>
          </a:p>
        </p:txBody>
      </p:sp>
      <p:sp>
        <p:nvSpPr>
          <p:cNvPr id="27" name="عنصر نائب لرقم الشريحة 26"/>
          <p:cNvSpPr>
            <a:spLocks noGrp="1"/>
          </p:cNvSpPr>
          <p:nvPr>
            <p:ph type="sldNum" sz="quarter" idx="11"/>
          </p:nvPr>
        </p:nvSpPr>
        <p:spPr/>
        <p:txBody>
          <a:bodyPr rtlCol="0"/>
          <a:lstStyle/>
          <a:p>
            <a:fld id="{0B34F065-1154-456A-91E3-76DE8E75E17B}" type="slidenum">
              <a:rPr lang="ar-SA" smtClean="0"/>
              <a:t>‹#›</a:t>
            </a:fld>
            <a:endParaRPr lang="ar-SA"/>
          </a:p>
        </p:txBody>
      </p:sp>
      <p:sp>
        <p:nvSpPr>
          <p:cNvPr id="28" name="عنصر نائب للتذييل 27"/>
          <p:cNvSpPr>
            <a:spLocks noGrp="1"/>
          </p:cNvSpPr>
          <p:nvPr>
            <p:ph type="ftr" sz="quarter" idx="12"/>
          </p:nvPr>
        </p:nvSpPr>
        <p:spPr/>
        <p:txBody>
          <a:bodyPr rtlCol="0"/>
          <a:lstStyle/>
          <a:p>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a:xfrm>
            <a:off x="6583680" y="612648"/>
            <a:ext cx="957264" cy="457200"/>
          </a:xfrm>
        </p:spPr>
        <p:txBody>
          <a:bodyPr/>
          <a:lstStyle/>
          <a:p>
            <a:fld id="{1B8ABB09-4A1D-463E-8065-109CC2B7EFAA}" type="datetimeFigureOut">
              <a:rPr lang="ar-SA" smtClean="0"/>
              <a:t>27/01/1441</a:t>
            </a:fld>
            <a:endParaRPr lang="ar-SA"/>
          </a:p>
        </p:txBody>
      </p:sp>
      <p:sp>
        <p:nvSpPr>
          <p:cNvPr id="4" name="عنصر نائب للتذييل 3"/>
          <p:cNvSpPr>
            <a:spLocks noGrp="1"/>
          </p:cNvSpPr>
          <p:nvPr>
            <p:ph type="ftr" sz="quarter" idx="11"/>
          </p:nvPr>
        </p:nvSpPr>
        <p:spPr>
          <a:xfrm>
            <a:off x="5257800" y="612648"/>
            <a:ext cx="1325880" cy="457200"/>
          </a:xfrm>
        </p:spPr>
        <p:txBody>
          <a:bodyPr/>
          <a:lstStyle/>
          <a:p>
            <a:endParaRPr lang="ar-SA"/>
          </a:p>
        </p:txBody>
      </p:sp>
      <p:sp>
        <p:nvSpPr>
          <p:cNvPr id="5" name="عنصر نائب لرقم الشريحة 4"/>
          <p:cNvSpPr>
            <a:spLocks noGrp="1"/>
          </p:cNvSpPr>
          <p:nvPr>
            <p:ph type="sldNum" sz="quarter" idx="12"/>
          </p:nvPr>
        </p:nvSpPr>
        <p:spPr>
          <a:xfrm>
            <a:off x="8174736" y="2272"/>
            <a:ext cx="762000" cy="365760"/>
          </a:xfrm>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27/01/1441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353496" y="1101970"/>
            <a:ext cx="3383280" cy="877824"/>
          </a:xfrm>
        </p:spPr>
        <p:txBody>
          <a:bodyPr anchor="b"/>
          <a:lstStyle>
            <a:lvl1pPr algn="l">
              <a:buNone/>
              <a:defRPr sz="1800" b="1"/>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27/01/1441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27/01/1441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مستطيل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مستطيل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مستطيل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مستطيل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مستطيل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مستطيل مستدير الزوايا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مستطيل مستدير الزوايا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مستطيل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مستطيل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مستطيل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مستطيل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مستطيل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مستطيل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عنصر نائب للعنوان 21"/>
          <p:cNvSpPr>
            <a:spLocks noGrp="1"/>
          </p:cNvSpPr>
          <p:nvPr>
            <p:ph type="title"/>
          </p:nvPr>
        </p:nvSpPr>
        <p:spPr>
          <a:xfrm>
            <a:off x="457200" y="1143000"/>
            <a:ext cx="8229600" cy="10668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B8ABB09-4A1D-463E-8065-109CC2B7EFAA}" type="datetimeFigureOut">
              <a:rPr lang="ar-SA" smtClean="0"/>
              <a:t>27/01/1441</a:t>
            </a:fld>
            <a:endParaRPr lang="ar-SA"/>
          </a:p>
        </p:txBody>
      </p:sp>
      <p:sp>
        <p:nvSpPr>
          <p:cNvPr id="3" name="عنصر نائب للتذييل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ar-SA"/>
          </a:p>
        </p:txBody>
      </p:sp>
      <p:sp>
        <p:nvSpPr>
          <p:cNvPr id="23" name="عنصر نائب لرقم الشريحة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i="1" dirty="0">
                <a:latin typeface="Times New Roman" pitchFamily="18" charset="0"/>
                <a:cs typeface="Times New Roman" pitchFamily="18" charset="0"/>
              </a:rPr>
              <a:t>Cholesterol</a:t>
            </a:r>
          </a:p>
        </p:txBody>
      </p:sp>
      <p:sp>
        <p:nvSpPr>
          <p:cNvPr id="3" name="عنصر نائب للمحتوى 2"/>
          <p:cNvSpPr>
            <a:spLocks noGrp="1"/>
          </p:cNvSpPr>
          <p:nvPr>
            <p:ph idx="1"/>
          </p:nvPr>
        </p:nvSpPr>
        <p:spPr/>
        <p:txBody>
          <a:bodyPr>
            <a:normAutofit/>
          </a:bodyPr>
          <a:lstStyle/>
          <a:p>
            <a:r>
              <a:rPr lang="en-US" sz="2000" dirty="0"/>
              <a:t>is an organic molecule. It is a sterol (or modified steroid), a type of lipid. Cholesterol is biosynthesized by all animal cells ( composes about 30% of all animal cell membranes)  and is an essential structural component of animal cell membranes.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4293096"/>
            <a:ext cx="4176464" cy="18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9281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i="1" dirty="0">
                <a:latin typeface="Times New Roman" pitchFamily="18" charset="0"/>
                <a:cs typeface="Times New Roman" pitchFamily="18" charset="0"/>
              </a:rPr>
              <a:t>Lipoproteins </a:t>
            </a:r>
          </a:p>
        </p:txBody>
      </p:sp>
      <p:sp>
        <p:nvSpPr>
          <p:cNvPr id="3" name="عنصر نائب للمحتوى 2"/>
          <p:cNvSpPr>
            <a:spLocks noGrp="1"/>
          </p:cNvSpPr>
          <p:nvPr>
            <p:ph idx="1"/>
          </p:nvPr>
        </p:nvSpPr>
        <p:spPr>
          <a:xfrm>
            <a:off x="457200" y="2132856"/>
            <a:ext cx="8507288" cy="4441680"/>
          </a:xfrm>
        </p:spPr>
        <p:txBody>
          <a:bodyPr>
            <a:normAutofit fontScale="70000" lnSpcReduction="20000"/>
          </a:bodyPr>
          <a:lstStyle/>
          <a:p>
            <a:r>
              <a:rPr lang="en-US" dirty="0"/>
              <a:t>A lipoprotein is a biochemical assembly whose primary purpose is to transport hydrophobic lipid (also known as fat) molecules in water, as in blood plasma or other extracellular fluids. They have a single-layer phospholipid and cholesterol outer shell, with the hydrophilic portions oriented outward toward the surrounding water and lipophilic portions of each molecule oriented inwards toward the lipids molecules within the particles. Thus, the complex serves to emulsify the fats in extracellular fluids. A special kind of proteins, called </a:t>
            </a:r>
            <a:r>
              <a:rPr lang="en-US" dirty="0" err="1"/>
              <a:t>apolipoproteins</a:t>
            </a:r>
            <a:r>
              <a:rPr lang="en-US" dirty="0"/>
              <a:t>, are embedded in the outer shell, both </a:t>
            </a:r>
            <a:r>
              <a:rPr lang="en-US" dirty="0" err="1"/>
              <a:t>stabilising</a:t>
            </a:r>
            <a:r>
              <a:rPr lang="en-US" dirty="0"/>
              <a:t> the complex and giving it a functional identity which determines its fate.</a:t>
            </a:r>
          </a:p>
          <a:p>
            <a:endParaRPr lang="en-US" dirty="0"/>
          </a:p>
          <a:p>
            <a:r>
              <a:rPr lang="en-US" dirty="0"/>
              <a:t>Many enzymes, transporters, structural proteins, antigens, </a:t>
            </a:r>
            <a:r>
              <a:rPr lang="en-US" dirty="0" err="1"/>
              <a:t>adhesins</a:t>
            </a:r>
            <a:r>
              <a:rPr lang="en-US" dirty="0"/>
              <a:t>, and toxins are lipoproteins. Examples include plasma lipoprotein particles (HDL, LDL, IDL, VLDL and chylomicrons), which enable fats to be carried in all extracellular water, including the blood stream. Subgroups of these plasma particles are primary drivers or modulators of atherosclerosis.</a:t>
            </a:r>
          </a:p>
          <a:p>
            <a:endParaRPr lang="en-US" dirty="0"/>
          </a:p>
        </p:txBody>
      </p:sp>
    </p:spTree>
    <p:extLst>
      <p:ext uri="{BB962C8B-B14F-4D97-AF65-F5344CB8AC3E}">
        <p14:creationId xmlns:p14="http://schemas.microsoft.com/office/powerpoint/2010/main" val="478092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1484784"/>
            <a:ext cx="4392488" cy="34563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05624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9592" y="980728"/>
            <a:ext cx="7056783" cy="5256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4568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1060020"/>
            <a:ext cx="7200800" cy="37034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9912" y="4149080"/>
            <a:ext cx="4608513" cy="1951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34153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ضري">
  <a:themeElements>
    <a:clrScheme name="حضري">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حضري">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حضري">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9</TotalTime>
  <Words>225</Words>
  <Application>Microsoft Office PowerPoint</Application>
  <PresentationFormat>عرض على الشاشة (3:4)‏</PresentationFormat>
  <Paragraphs>6</Paragraphs>
  <Slides>5</Slides>
  <Notes>0</Notes>
  <HiddenSlides>0</HiddenSlides>
  <MMClips>0</MMClips>
  <ScaleCrop>false</ScaleCrop>
  <HeadingPairs>
    <vt:vector size="4" baseType="variant">
      <vt:variant>
        <vt:lpstr>نسق</vt:lpstr>
      </vt:variant>
      <vt:variant>
        <vt:i4>1</vt:i4>
      </vt:variant>
      <vt:variant>
        <vt:lpstr>عناوين الشرائح</vt:lpstr>
      </vt:variant>
      <vt:variant>
        <vt:i4>5</vt:i4>
      </vt:variant>
    </vt:vector>
  </HeadingPairs>
  <TitlesOfParts>
    <vt:vector size="6" baseType="lpstr">
      <vt:lpstr>حضري</vt:lpstr>
      <vt:lpstr>Cholesterol</vt:lpstr>
      <vt:lpstr>Lipoproteins </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Cholesterol</dc:title>
  <dc:creator>Administrator</dc:creator>
  <cp:lastModifiedBy>IK</cp:lastModifiedBy>
  <cp:revision>3</cp:revision>
  <dcterms:created xsi:type="dcterms:W3CDTF">2019-09-26T16:11:47Z</dcterms:created>
  <dcterms:modified xsi:type="dcterms:W3CDTF">2019-09-26T16:32:00Z</dcterms:modified>
</cp:coreProperties>
</file>